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2" r:id="rId6"/>
    <p:sldId id="322" r:id="rId7"/>
    <p:sldId id="323" r:id="rId8"/>
    <p:sldId id="295" r:id="rId9"/>
    <p:sldId id="324" r:id="rId10"/>
    <p:sldId id="329" r:id="rId11"/>
    <p:sldId id="330" r:id="rId12"/>
    <p:sldId id="331" r:id="rId13"/>
    <p:sldId id="333" r:id="rId14"/>
    <p:sldId id="325" r:id="rId15"/>
    <p:sldId id="326" r:id="rId16"/>
    <p:sldId id="327" r:id="rId17"/>
    <p:sldId id="328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580"/>
    <a:srgbClr val="147A89"/>
    <a:srgbClr val="05516D"/>
    <a:srgbClr val="037A84"/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24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6B31D-ED74-4300-91E6-49F74748802D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1_1" csCatId="accent1" phldr="1"/>
      <dgm:spPr/>
    </dgm:pt>
    <dgm:pt modelId="{956D25A1-2467-4B38-B8FF-CC0E55FC8463}">
      <dgm:prSet phldrT="[Text]" custT="1"/>
      <dgm:spPr>
        <a:ln>
          <a:solidFill>
            <a:srgbClr val="147A89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300" dirty="0"/>
            <a:t>Introduction</a:t>
          </a:r>
        </a:p>
      </dgm:t>
    </dgm:pt>
    <dgm:pt modelId="{27C9E43C-04AF-418B-9F05-39BA18CD233B}" type="parTrans" cxnId="{22CC8BF8-010C-48D9-A5AB-328A24F54E9D}">
      <dgm:prSet/>
      <dgm:spPr/>
      <dgm:t>
        <a:bodyPr/>
        <a:lstStyle/>
        <a:p>
          <a:endParaRPr lang="en-US" sz="2300"/>
        </a:p>
      </dgm:t>
    </dgm:pt>
    <dgm:pt modelId="{8E90761B-B881-487E-A172-FEBC850F0545}" type="sibTrans" cxnId="{22CC8BF8-010C-48D9-A5AB-328A24F54E9D}">
      <dgm:prSet/>
      <dgm:spPr/>
      <dgm:t>
        <a:bodyPr/>
        <a:lstStyle/>
        <a:p>
          <a:endParaRPr lang="en-US" sz="2300"/>
        </a:p>
      </dgm:t>
    </dgm:pt>
    <dgm:pt modelId="{62EDF156-533D-45BC-AC0B-E2D2A504ACD0}">
      <dgm:prSet phldrT="[Text]" custT="1"/>
      <dgm:spPr>
        <a:ln>
          <a:solidFill>
            <a:srgbClr val="147A89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300" dirty="0"/>
            <a:t>Data Gathering</a:t>
          </a:r>
        </a:p>
      </dgm:t>
    </dgm:pt>
    <dgm:pt modelId="{8AE3BCE3-6DDC-4925-8A28-0DEB674865B7}" type="parTrans" cxnId="{F9EA5140-6F71-4B44-A678-514C99CECB68}">
      <dgm:prSet/>
      <dgm:spPr/>
      <dgm:t>
        <a:bodyPr/>
        <a:lstStyle/>
        <a:p>
          <a:endParaRPr lang="en-US" sz="2300"/>
        </a:p>
      </dgm:t>
    </dgm:pt>
    <dgm:pt modelId="{A308A4CE-2689-491C-B415-2876646EE23E}" type="sibTrans" cxnId="{F9EA5140-6F71-4B44-A678-514C99CECB68}">
      <dgm:prSet/>
      <dgm:spPr/>
      <dgm:t>
        <a:bodyPr/>
        <a:lstStyle/>
        <a:p>
          <a:endParaRPr lang="en-US" sz="2300"/>
        </a:p>
      </dgm:t>
    </dgm:pt>
    <dgm:pt modelId="{5D62E4B4-F614-414D-AA45-2897B602E766}">
      <dgm:prSet phldrT="[Text]" custT="1"/>
      <dgm:spPr>
        <a:ln>
          <a:solidFill>
            <a:srgbClr val="147A89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300" dirty="0"/>
            <a:t>Models</a:t>
          </a:r>
        </a:p>
      </dgm:t>
    </dgm:pt>
    <dgm:pt modelId="{2862AD36-ADC5-4CC8-ACA5-1AC0BB78375B}" type="parTrans" cxnId="{DFEE8A11-6F7D-4B58-9FB4-395D4D5A3270}">
      <dgm:prSet/>
      <dgm:spPr/>
      <dgm:t>
        <a:bodyPr/>
        <a:lstStyle/>
        <a:p>
          <a:endParaRPr lang="en-US" sz="2300"/>
        </a:p>
      </dgm:t>
    </dgm:pt>
    <dgm:pt modelId="{F823F83A-C715-4961-987F-E1D2FBCC2AF4}" type="sibTrans" cxnId="{DFEE8A11-6F7D-4B58-9FB4-395D4D5A3270}">
      <dgm:prSet/>
      <dgm:spPr/>
      <dgm:t>
        <a:bodyPr/>
        <a:lstStyle/>
        <a:p>
          <a:endParaRPr lang="en-US" sz="2300"/>
        </a:p>
      </dgm:t>
    </dgm:pt>
    <dgm:pt modelId="{0C07751D-3629-47EB-9065-17C552D3F8E0}">
      <dgm:prSet phldrT="[Text]" custT="1"/>
      <dgm:spPr>
        <a:ln>
          <a:solidFill>
            <a:srgbClr val="147A89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300" dirty="0"/>
            <a:t>Conclusion</a:t>
          </a:r>
        </a:p>
      </dgm:t>
    </dgm:pt>
    <dgm:pt modelId="{20D74B7C-774E-4CFC-B45B-6740F8D512F7}" type="parTrans" cxnId="{7FF64806-CD28-46AF-B10C-CCE2A3201D6D}">
      <dgm:prSet/>
      <dgm:spPr/>
      <dgm:t>
        <a:bodyPr/>
        <a:lstStyle/>
        <a:p>
          <a:endParaRPr lang="en-US" sz="2300"/>
        </a:p>
      </dgm:t>
    </dgm:pt>
    <dgm:pt modelId="{AB06AB92-F888-44BE-98E1-CE84315B649E}" type="sibTrans" cxnId="{7FF64806-CD28-46AF-B10C-CCE2A3201D6D}">
      <dgm:prSet/>
      <dgm:spPr/>
      <dgm:t>
        <a:bodyPr/>
        <a:lstStyle/>
        <a:p>
          <a:endParaRPr lang="en-US" sz="2300"/>
        </a:p>
      </dgm:t>
    </dgm:pt>
    <dgm:pt modelId="{2D4EA3BB-45D6-4E67-8961-54A8D2AC8580}">
      <dgm:prSet phldrT="[Text]" custT="1"/>
      <dgm:spPr>
        <a:ln>
          <a:solidFill>
            <a:srgbClr val="147A89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300" dirty="0"/>
            <a:t>Future Work</a:t>
          </a:r>
        </a:p>
      </dgm:t>
    </dgm:pt>
    <dgm:pt modelId="{FC2E2798-DE15-4F29-8CF1-3DEDB456EBE8}" type="parTrans" cxnId="{4FF2348D-01AB-44BB-ABB4-61EA376DA111}">
      <dgm:prSet/>
      <dgm:spPr/>
      <dgm:t>
        <a:bodyPr/>
        <a:lstStyle/>
        <a:p>
          <a:pPr rtl="1"/>
          <a:endParaRPr lang="ar-SA" sz="2300"/>
        </a:p>
      </dgm:t>
    </dgm:pt>
    <dgm:pt modelId="{A19BCA1B-F31F-4D2D-9B11-59B7E3AF0D2B}" type="sibTrans" cxnId="{4FF2348D-01AB-44BB-ABB4-61EA376DA111}">
      <dgm:prSet/>
      <dgm:spPr/>
      <dgm:t>
        <a:bodyPr/>
        <a:lstStyle/>
        <a:p>
          <a:pPr rtl="1"/>
          <a:endParaRPr lang="ar-SA" sz="2300"/>
        </a:p>
      </dgm:t>
    </dgm:pt>
    <dgm:pt modelId="{4917C801-E655-4FDC-9C36-FE178EA560F7}" type="pres">
      <dgm:prSet presAssocID="{C9A6B31D-ED74-4300-91E6-49F74748802D}" presName="rootnode" presStyleCnt="0">
        <dgm:presLayoutVars>
          <dgm:chMax/>
          <dgm:chPref/>
          <dgm:dir/>
          <dgm:animLvl val="lvl"/>
        </dgm:presLayoutVars>
      </dgm:prSet>
      <dgm:spPr/>
    </dgm:pt>
    <dgm:pt modelId="{5F7E1956-495B-44F2-970C-5E28D0AB75D0}" type="pres">
      <dgm:prSet presAssocID="{956D25A1-2467-4B38-B8FF-CC0E55FC8463}" presName="composite" presStyleCnt="0"/>
      <dgm:spPr/>
    </dgm:pt>
    <dgm:pt modelId="{DE788C3B-86C4-4E02-9E0D-E2ED08586BCA}" type="pres">
      <dgm:prSet presAssocID="{956D25A1-2467-4B38-B8FF-CC0E55FC8463}" presName="bentUpArrow1" presStyleLbl="alignImgPlace1" presStyleIdx="0" presStyleCnt="4" custLinFactNeighborX="-12708" custLinFactNeighborY="-872"/>
      <dgm:spPr>
        <a:solidFill>
          <a:srgbClr val="147A89"/>
        </a:solidFill>
        <a:ln>
          <a:solidFill>
            <a:srgbClr val="147A89"/>
          </a:solidFill>
        </a:ln>
      </dgm:spPr>
    </dgm:pt>
    <dgm:pt modelId="{BC89A59C-F37C-4188-BBF5-ECFFA122AE42}" type="pres">
      <dgm:prSet presAssocID="{956D25A1-2467-4B38-B8FF-CC0E55FC8463}" presName="ParentText" presStyleLbl="node1" presStyleIdx="0" presStyleCnt="5" custScaleX="145035">
        <dgm:presLayoutVars>
          <dgm:chMax val="1"/>
          <dgm:chPref val="1"/>
          <dgm:bulletEnabled val="1"/>
        </dgm:presLayoutVars>
      </dgm:prSet>
      <dgm:spPr/>
    </dgm:pt>
    <dgm:pt modelId="{405A4EF4-9CE8-4074-B1D2-8E23F0E1BB88}" type="pres">
      <dgm:prSet presAssocID="{956D25A1-2467-4B38-B8FF-CC0E55FC8463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30566CF-1A8C-49DF-83FB-E8D0C33CF36F}" type="pres">
      <dgm:prSet presAssocID="{8E90761B-B881-487E-A172-FEBC850F0545}" presName="sibTrans" presStyleCnt="0"/>
      <dgm:spPr/>
    </dgm:pt>
    <dgm:pt modelId="{9C64C44F-98F3-4DB9-AC90-6BEBAC394AEB}" type="pres">
      <dgm:prSet presAssocID="{62EDF156-533D-45BC-AC0B-E2D2A504ACD0}" presName="composite" presStyleCnt="0"/>
      <dgm:spPr/>
    </dgm:pt>
    <dgm:pt modelId="{EB3F78A2-E4DB-42F2-89FE-67365A4BD6BF}" type="pres">
      <dgm:prSet presAssocID="{62EDF156-533D-45BC-AC0B-E2D2A504ACD0}" presName="bentUpArrow1" presStyleLbl="alignImgPlace1" presStyleIdx="1" presStyleCnt="4" custLinFactNeighborX="-12708" custLinFactNeighborY="-872"/>
      <dgm:spPr>
        <a:solidFill>
          <a:srgbClr val="147A89"/>
        </a:solidFill>
        <a:ln>
          <a:solidFill>
            <a:srgbClr val="147A89"/>
          </a:solidFill>
        </a:ln>
      </dgm:spPr>
    </dgm:pt>
    <dgm:pt modelId="{CD572B15-BA8F-4F24-81B2-89CDFAB8E645}" type="pres">
      <dgm:prSet presAssocID="{62EDF156-533D-45BC-AC0B-E2D2A504ACD0}" presName="ParentText" presStyleLbl="node1" presStyleIdx="1" presStyleCnt="5" custScaleX="145035">
        <dgm:presLayoutVars>
          <dgm:chMax val="1"/>
          <dgm:chPref val="1"/>
          <dgm:bulletEnabled val="1"/>
        </dgm:presLayoutVars>
      </dgm:prSet>
      <dgm:spPr/>
    </dgm:pt>
    <dgm:pt modelId="{7A7772D1-CC87-4C61-811C-AC0AD1399D3E}" type="pres">
      <dgm:prSet presAssocID="{62EDF156-533D-45BC-AC0B-E2D2A504ACD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70448AE-7D15-4C60-AC18-63F5BDE41B9D}" type="pres">
      <dgm:prSet presAssocID="{A308A4CE-2689-491C-B415-2876646EE23E}" presName="sibTrans" presStyleCnt="0"/>
      <dgm:spPr/>
    </dgm:pt>
    <dgm:pt modelId="{B5638C15-D279-4306-BD35-CC5E3661FA2D}" type="pres">
      <dgm:prSet presAssocID="{5D62E4B4-F614-414D-AA45-2897B602E766}" presName="composite" presStyleCnt="0"/>
      <dgm:spPr/>
    </dgm:pt>
    <dgm:pt modelId="{8AD6F03A-B206-4027-9701-CCD99311E6BE}" type="pres">
      <dgm:prSet presAssocID="{5D62E4B4-F614-414D-AA45-2897B602E766}" presName="bentUpArrow1" presStyleLbl="alignImgPlace1" presStyleIdx="2" presStyleCnt="4" custLinFactNeighborX="-12708" custLinFactNeighborY="-872"/>
      <dgm:spPr>
        <a:solidFill>
          <a:srgbClr val="147A89"/>
        </a:solidFill>
        <a:ln>
          <a:solidFill>
            <a:srgbClr val="147A89"/>
          </a:solidFill>
        </a:ln>
      </dgm:spPr>
    </dgm:pt>
    <dgm:pt modelId="{867F3744-0D6A-4E4D-8E7F-7AC8AF5A175E}" type="pres">
      <dgm:prSet presAssocID="{5D62E4B4-F614-414D-AA45-2897B602E766}" presName="ParentText" presStyleLbl="node1" presStyleIdx="2" presStyleCnt="5" custScaleX="145035">
        <dgm:presLayoutVars>
          <dgm:chMax val="1"/>
          <dgm:chPref val="1"/>
          <dgm:bulletEnabled val="1"/>
        </dgm:presLayoutVars>
      </dgm:prSet>
      <dgm:spPr/>
    </dgm:pt>
    <dgm:pt modelId="{DF326227-3E0D-4EC7-886C-55D7C59FD524}" type="pres">
      <dgm:prSet presAssocID="{5D62E4B4-F614-414D-AA45-2897B602E76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E017206-F8FF-47F2-81C9-AA0959A4CB5C}" type="pres">
      <dgm:prSet presAssocID="{F823F83A-C715-4961-987F-E1D2FBCC2AF4}" presName="sibTrans" presStyleCnt="0"/>
      <dgm:spPr/>
    </dgm:pt>
    <dgm:pt modelId="{8331DBE5-1CDD-4F9C-9F66-CF7751EB0E84}" type="pres">
      <dgm:prSet presAssocID="{0C07751D-3629-47EB-9065-17C552D3F8E0}" presName="composite" presStyleCnt="0"/>
      <dgm:spPr/>
    </dgm:pt>
    <dgm:pt modelId="{A3AAE3F9-8E2D-43F4-AE4C-10D1896CD154}" type="pres">
      <dgm:prSet presAssocID="{0C07751D-3629-47EB-9065-17C552D3F8E0}" presName="bentUpArrow1" presStyleLbl="alignImgPlace1" presStyleIdx="3" presStyleCnt="4"/>
      <dgm:spPr>
        <a:solidFill>
          <a:srgbClr val="047580"/>
        </a:solidFill>
        <a:ln>
          <a:noFill/>
        </a:ln>
      </dgm:spPr>
    </dgm:pt>
    <dgm:pt modelId="{6AD81497-39AE-477C-81FC-FFD47CED8693}" type="pres">
      <dgm:prSet presAssocID="{0C07751D-3629-47EB-9065-17C552D3F8E0}" presName="ParentText" presStyleLbl="node1" presStyleIdx="3" presStyleCnt="5" custScaleX="145035" custLinFactNeighborX="7501">
        <dgm:presLayoutVars>
          <dgm:chMax val="1"/>
          <dgm:chPref val="1"/>
          <dgm:bulletEnabled val="1"/>
        </dgm:presLayoutVars>
      </dgm:prSet>
      <dgm:spPr/>
    </dgm:pt>
    <dgm:pt modelId="{9FD23282-48AF-464F-B0ED-6DFB53E18869}" type="pres">
      <dgm:prSet presAssocID="{0C07751D-3629-47EB-9065-17C552D3F8E0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9900A724-9599-4931-99D4-41B1F712EFB1}" type="pres">
      <dgm:prSet presAssocID="{AB06AB92-F888-44BE-98E1-CE84315B649E}" presName="sibTrans" presStyleCnt="0"/>
      <dgm:spPr/>
    </dgm:pt>
    <dgm:pt modelId="{CD7024E2-6663-4589-BBB2-4FD71218AE79}" type="pres">
      <dgm:prSet presAssocID="{2D4EA3BB-45D6-4E67-8961-54A8D2AC8580}" presName="composite" presStyleCnt="0"/>
      <dgm:spPr/>
    </dgm:pt>
    <dgm:pt modelId="{F2EEB580-5258-4D6D-ACDB-9C4545B1956D}" type="pres">
      <dgm:prSet presAssocID="{2D4EA3BB-45D6-4E67-8961-54A8D2AC8580}" presName="ParentText" presStyleLbl="node1" presStyleIdx="4" presStyleCnt="5" custScaleX="145035" custLinFactNeighborX="6366" custLinFactNeighborY="-1819">
        <dgm:presLayoutVars>
          <dgm:chMax val="1"/>
          <dgm:chPref val="1"/>
          <dgm:bulletEnabled val="1"/>
        </dgm:presLayoutVars>
      </dgm:prSet>
      <dgm:spPr/>
    </dgm:pt>
  </dgm:ptLst>
  <dgm:cxnLst>
    <dgm:cxn modelId="{7FF64806-CD28-46AF-B10C-CCE2A3201D6D}" srcId="{C9A6B31D-ED74-4300-91E6-49F74748802D}" destId="{0C07751D-3629-47EB-9065-17C552D3F8E0}" srcOrd="3" destOrd="0" parTransId="{20D74B7C-774E-4CFC-B45B-6740F8D512F7}" sibTransId="{AB06AB92-F888-44BE-98E1-CE84315B649E}"/>
    <dgm:cxn modelId="{DA6DC00B-F8AB-4E4B-9150-5C1CC0923637}" type="presOf" srcId="{5D62E4B4-F614-414D-AA45-2897B602E766}" destId="{867F3744-0D6A-4E4D-8E7F-7AC8AF5A175E}" srcOrd="0" destOrd="0" presId="urn:microsoft.com/office/officeart/2005/8/layout/StepDownProcess"/>
    <dgm:cxn modelId="{DFEE8A11-6F7D-4B58-9FB4-395D4D5A3270}" srcId="{C9A6B31D-ED74-4300-91E6-49F74748802D}" destId="{5D62E4B4-F614-414D-AA45-2897B602E766}" srcOrd="2" destOrd="0" parTransId="{2862AD36-ADC5-4CC8-ACA5-1AC0BB78375B}" sibTransId="{F823F83A-C715-4961-987F-E1D2FBCC2AF4}"/>
    <dgm:cxn modelId="{F8A3FF19-B340-46BC-81F5-702BBC4DD71F}" type="presOf" srcId="{0C07751D-3629-47EB-9065-17C552D3F8E0}" destId="{6AD81497-39AE-477C-81FC-FFD47CED8693}" srcOrd="0" destOrd="0" presId="urn:microsoft.com/office/officeart/2005/8/layout/StepDownProcess"/>
    <dgm:cxn modelId="{F9EA5140-6F71-4B44-A678-514C99CECB68}" srcId="{C9A6B31D-ED74-4300-91E6-49F74748802D}" destId="{62EDF156-533D-45BC-AC0B-E2D2A504ACD0}" srcOrd="1" destOrd="0" parTransId="{8AE3BCE3-6DDC-4925-8A28-0DEB674865B7}" sibTransId="{A308A4CE-2689-491C-B415-2876646EE23E}"/>
    <dgm:cxn modelId="{E66DAD8A-9FE5-4B83-8119-2BC53EECAC67}" type="presOf" srcId="{C9A6B31D-ED74-4300-91E6-49F74748802D}" destId="{4917C801-E655-4FDC-9C36-FE178EA560F7}" srcOrd="0" destOrd="0" presId="urn:microsoft.com/office/officeart/2005/8/layout/StepDownProcess"/>
    <dgm:cxn modelId="{4FF2348D-01AB-44BB-ABB4-61EA376DA111}" srcId="{C9A6B31D-ED74-4300-91E6-49F74748802D}" destId="{2D4EA3BB-45D6-4E67-8961-54A8D2AC8580}" srcOrd="4" destOrd="0" parTransId="{FC2E2798-DE15-4F29-8CF1-3DEDB456EBE8}" sibTransId="{A19BCA1B-F31F-4D2D-9B11-59B7E3AF0D2B}"/>
    <dgm:cxn modelId="{82B26FCA-2951-45A1-A11F-925007BF19AB}" type="presOf" srcId="{2D4EA3BB-45D6-4E67-8961-54A8D2AC8580}" destId="{F2EEB580-5258-4D6D-ACDB-9C4545B1956D}" srcOrd="0" destOrd="0" presId="urn:microsoft.com/office/officeart/2005/8/layout/StepDownProcess"/>
    <dgm:cxn modelId="{1F0354DD-9EA3-4658-BCD1-A2019D572F51}" type="presOf" srcId="{956D25A1-2467-4B38-B8FF-CC0E55FC8463}" destId="{BC89A59C-F37C-4188-BBF5-ECFFA122AE42}" srcOrd="0" destOrd="0" presId="urn:microsoft.com/office/officeart/2005/8/layout/StepDownProcess"/>
    <dgm:cxn modelId="{22CC8BF8-010C-48D9-A5AB-328A24F54E9D}" srcId="{C9A6B31D-ED74-4300-91E6-49F74748802D}" destId="{956D25A1-2467-4B38-B8FF-CC0E55FC8463}" srcOrd="0" destOrd="0" parTransId="{27C9E43C-04AF-418B-9F05-39BA18CD233B}" sibTransId="{8E90761B-B881-487E-A172-FEBC850F0545}"/>
    <dgm:cxn modelId="{BC36DEFE-E949-4FC9-B401-5322A465452A}" type="presOf" srcId="{62EDF156-533D-45BC-AC0B-E2D2A504ACD0}" destId="{CD572B15-BA8F-4F24-81B2-89CDFAB8E645}" srcOrd="0" destOrd="0" presId="urn:microsoft.com/office/officeart/2005/8/layout/StepDownProcess"/>
    <dgm:cxn modelId="{714E5BB9-1AD4-46EE-BB65-A8CF57B42B4C}" type="presParOf" srcId="{4917C801-E655-4FDC-9C36-FE178EA560F7}" destId="{5F7E1956-495B-44F2-970C-5E28D0AB75D0}" srcOrd="0" destOrd="0" presId="urn:microsoft.com/office/officeart/2005/8/layout/StepDownProcess"/>
    <dgm:cxn modelId="{3AEFC1A8-9E9B-4441-B3BD-783691D23A12}" type="presParOf" srcId="{5F7E1956-495B-44F2-970C-5E28D0AB75D0}" destId="{DE788C3B-86C4-4E02-9E0D-E2ED08586BCA}" srcOrd="0" destOrd="0" presId="urn:microsoft.com/office/officeart/2005/8/layout/StepDownProcess"/>
    <dgm:cxn modelId="{D30295C7-F7AC-4AF3-B9E5-FDAAC41086EF}" type="presParOf" srcId="{5F7E1956-495B-44F2-970C-5E28D0AB75D0}" destId="{BC89A59C-F37C-4188-BBF5-ECFFA122AE42}" srcOrd="1" destOrd="0" presId="urn:microsoft.com/office/officeart/2005/8/layout/StepDownProcess"/>
    <dgm:cxn modelId="{2690FEA0-FB46-4FA3-AC38-F8728ED1FE5F}" type="presParOf" srcId="{5F7E1956-495B-44F2-970C-5E28D0AB75D0}" destId="{405A4EF4-9CE8-4074-B1D2-8E23F0E1BB88}" srcOrd="2" destOrd="0" presId="urn:microsoft.com/office/officeart/2005/8/layout/StepDownProcess"/>
    <dgm:cxn modelId="{74E1F5A1-8069-44F2-BD8E-3E98DE544983}" type="presParOf" srcId="{4917C801-E655-4FDC-9C36-FE178EA560F7}" destId="{830566CF-1A8C-49DF-83FB-E8D0C33CF36F}" srcOrd="1" destOrd="0" presId="urn:microsoft.com/office/officeart/2005/8/layout/StepDownProcess"/>
    <dgm:cxn modelId="{0484EDD4-6B3D-4C58-8E17-14CB5409C154}" type="presParOf" srcId="{4917C801-E655-4FDC-9C36-FE178EA560F7}" destId="{9C64C44F-98F3-4DB9-AC90-6BEBAC394AEB}" srcOrd="2" destOrd="0" presId="urn:microsoft.com/office/officeart/2005/8/layout/StepDownProcess"/>
    <dgm:cxn modelId="{92DC06C5-62AB-4231-8F8A-1359E2949A14}" type="presParOf" srcId="{9C64C44F-98F3-4DB9-AC90-6BEBAC394AEB}" destId="{EB3F78A2-E4DB-42F2-89FE-67365A4BD6BF}" srcOrd="0" destOrd="0" presId="urn:microsoft.com/office/officeart/2005/8/layout/StepDownProcess"/>
    <dgm:cxn modelId="{5B3C97B9-3B79-4C95-BDD9-1C7CD9581AB9}" type="presParOf" srcId="{9C64C44F-98F3-4DB9-AC90-6BEBAC394AEB}" destId="{CD572B15-BA8F-4F24-81B2-89CDFAB8E645}" srcOrd="1" destOrd="0" presId="urn:microsoft.com/office/officeart/2005/8/layout/StepDownProcess"/>
    <dgm:cxn modelId="{EC730015-2018-49AB-A1FA-1A4A15F3C448}" type="presParOf" srcId="{9C64C44F-98F3-4DB9-AC90-6BEBAC394AEB}" destId="{7A7772D1-CC87-4C61-811C-AC0AD1399D3E}" srcOrd="2" destOrd="0" presId="urn:microsoft.com/office/officeart/2005/8/layout/StepDownProcess"/>
    <dgm:cxn modelId="{7CD05971-6D9C-45EC-AB91-8C5F1D2F8D31}" type="presParOf" srcId="{4917C801-E655-4FDC-9C36-FE178EA560F7}" destId="{770448AE-7D15-4C60-AC18-63F5BDE41B9D}" srcOrd="3" destOrd="0" presId="urn:microsoft.com/office/officeart/2005/8/layout/StepDownProcess"/>
    <dgm:cxn modelId="{FFDD269F-3188-4366-AA20-050363FAC64F}" type="presParOf" srcId="{4917C801-E655-4FDC-9C36-FE178EA560F7}" destId="{B5638C15-D279-4306-BD35-CC5E3661FA2D}" srcOrd="4" destOrd="0" presId="urn:microsoft.com/office/officeart/2005/8/layout/StepDownProcess"/>
    <dgm:cxn modelId="{E89A9C21-64A4-4E67-867D-432FBC7845A4}" type="presParOf" srcId="{B5638C15-D279-4306-BD35-CC5E3661FA2D}" destId="{8AD6F03A-B206-4027-9701-CCD99311E6BE}" srcOrd="0" destOrd="0" presId="urn:microsoft.com/office/officeart/2005/8/layout/StepDownProcess"/>
    <dgm:cxn modelId="{3D8F6901-599C-4B65-850A-989348074A73}" type="presParOf" srcId="{B5638C15-D279-4306-BD35-CC5E3661FA2D}" destId="{867F3744-0D6A-4E4D-8E7F-7AC8AF5A175E}" srcOrd="1" destOrd="0" presId="urn:microsoft.com/office/officeart/2005/8/layout/StepDownProcess"/>
    <dgm:cxn modelId="{8CBFC0CA-9E3F-4B9A-ABA9-75517A696399}" type="presParOf" srcId="{B5638C15-D279-4306-BD35-CC5E3661FA2D}" destId="{DF326227-3E0D-4EC7-886C-55D7C59FD524}" srcOrd="2" destOrd="0" presId="urn:microsoft.com/office/officeart/2005/8/layout/StepDownProcess"/>
    <dgm:cxn modelId="{AE52C2E4-A44F-4D1A-B202-D0BB17C861A6}" type="presParOf" srcId="{4917C801-E655-4FDC-9C36-FE178EA560F7}" destId="{FE017206-F8FF-47F2-81C9-AA0959A4CB5C}" srcOrd="5" destOrd="0" presId="urn:microsoft.com/office/officeart/2005/8/layout/StepDownProcess"/>
    <dgm:cxn modelId="{11EDCB6B-FDBF-4446-8FDC-858E878BBC82}" type="presParOf" srcId="{4917C801-E655-4FDC-9C36-FE178EA560F7}" destId="{8331DBE5-1CDD-4F9C-9F66-CF7751EB0E84}" srcOrd="6" destOrd="0" presId="urn:microsoft.com/office/officeart/2005/8/layout/StepDownProcess"/>
    <dgm:cxn modelId="{D652EF51-4227-489A-A935-C09486D971B2}" type="presParOf" srcId="{8331DBE5-1CDD-4F9C-9F66-CF7751EB0E84}" destId="{A3AAE3F9-8E2D-43F4-AE4C-10D1896CD154}" srcOrd="0" destOrd="0" presId="urn:microsoft.com/office/officeart/2005/8/layout/StepDownProcess"/>
    <dgm:cxn modelId="{002F4A9F-9865-4583-9814-108C54C3704B}" type="presParOf" srcId="{8331DBE5-1CDD-4F9C-9F66-CF7751EB0E84}" destId="{6AD81497-39AE-477C-81FC-FFD47CED8693}" srcOrd="1" destOrd="0" presId="urn:microsoft.com/office/officeart/2005/8/layout/StepDownProcess"/>
    <dgm:cxn modelId="{4DDEA8C8-43D4-482C-97E1-9C3CFEF402F5}" type="presParOf" srcId="{8331DBE5-1CDD-4F9C-9F66-CF7751EB0E84}" destId="{9FD23282-48AF-464F-B0ED-6DFB53E18869}" srcOrd="2" destOrd="0" presId="urn:microsoft.com/office/officeart/2005/8/layout/StepDownProcess"/>
    <dgm:cxn modelId="{13968A44-3039-4A5D-B5D7-4D320D9BC22A}" type="presParOf" srcId="{4917C801-E655-4FDC-9C36-FE178EA560F7}" destId="{9900A724-9599-4931-99D4-41B1F712EFB1}" srcOrd="7" destOrd="0" presId="urn:microsoft.com/office/officeart/2005/8/layout/StepDownProcess"/>
    <dgm:cxn modelId="{EC4F75EB-C831-4E80-BBC8-E729A0F4D167}" type="presParOf" srcId="{4917C801-E655-4FDC-9C36-FE178EA560F7}" destId="{CD7024E2-6663-4589-BBB2-4FD71218AE79}" srcOrd="8" destOrd="0" presId="urn:microsoft.com/office/officeart/2005/8/layout/StepDownProcess"/>
    <dgm:cxn modelId="{76E3ECBB-C92C-4001-BB24-07CAC6381E50}" type="presParOf" srcId="{CD7024E2-6663-4589-BBB2-4FD71218AE79}" destId="{F2EEB580-5258-4D6D-ACDB-9C4545B1956D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88C3B-86C4-4E02-9E0D-E2ED08586BCA}">
      <dsp:nvSpPr>
        <dsp:cNvPr id="0" name=""/>
        <dsp:cNvSpPr/>
      </dsp:nvSpPr>
      <dsp:spPr>
        <a:xfrm rot="5400000">
          <a:off x="3017815" y="853518"/>
          <a:ext cx="748484" cy="852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147A89"/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89A59C-F37C-4188-BBF5-ECFFA122AE42}">
      <dsp:nvSpPr>
        <dsp:cNvPr id="0" name=""/>
        <dsp:cNvSpPr/>
      </dsp:nvSpPr>
      <dsp:spPr>
        <a:xfrm>
          <a:off x="2644078" y="30335"/>
          <a:ext cx="1827451" cy="88196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Introduction</a:t>
          </a:r>
        </a:p>
      </dsp:txBody>
      <dsp:txXfrm>
        <a:off x="2687140" y="73397"/>
        <a:ext cx="1741327" cy="795840"/>
      </dsp:txXfrm>
    </dsp:sp>
    <dsp:sp modelId="{405A4EF4-9CE8-4074-B1D2-8E23F0E1BB88}">
      <dsp:nvSpPr>
        <dsp:cNvPr id="0" name=""/>
        <dsp:cNvSpPr/>
      </dsp:nvSpPr>
      <dsp:spPr>
        <a:xfrm>
          <a:off x="4187808" y="114450"/>
          <a:ext cx="916409" cy="71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F78A2-E4DB-42F2-89FE-67365A4BD6BF}">
      <dsp:nvSpPr>
        <dsp:cNvPr id="0" name=""/>
        <dsp:cNvSpPr/>
      </dsp:nvSpPr>
      <dsp:spPr>
        <a:xfrm rot="5400000">
          <a:off x="4198682" y="1844255"/>
          <a:ext cx="748484" cy="852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147A89"/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572B15-BA8F-4F24-81B2-89CDFAB8E645}">
      <dsp:nvSpPr>
        <dsp:cNvPr id="0" name=""/>
        <dsp:cNvSpPr/>
      </dsp:nvSpPr>
      <dsp:spPr>
        <a:xfrm>
          <a:off x="3824945" y="1021072"/>
          <a:ext cx="1827451" cy="88196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Data Gathering</a:t>
          </a:r>
        </a:p>
      </dsp:txBody>
      <dsp:txXfrm>
        <a:off x="3868007" y="1064134"/>
        <a:ext cx="1741327" cy="795840"/>
      </dsp:txXfrm>
    </dsp:sp>
    <dsp:sp modelId="{7A7772D1-CC87-4C61-811C-AC0AD1399D3E}">
      <dsp:nvSpPr>
        <dsp:cNvPr id="0" name=""/>
        <dsp:cNvSpPr/>
      </dsp:nvSpPr>
      <dsp:spPr>
        <a:xfrm>
          <a:off x="5368674" y="1105187"/>
          <a:ext cx="916409" cy="71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6F03A-B206-4027-9701-CCD99311E6BE}">
      <dsp:nvSpPr>
        <dsp:cNvPr id="0" name=""/>
        <dsp:cNvSpPr/>
      </dsp:nvSpPr>
      <dsp:spPr>
        <a:xfrm rot="5400000">
          <a:off x="5379548" y="2834992"/>
          <a:ext cx="748484" cy="852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147A89"/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7F3744-0D6A-4E4D-8E7F-7AC8AF5A175E}">
      <dsp:nvSpPr>
        <dsp:cNvPr id="0" name=""/>
        <dsp:cNvSpPr/>
      </dsp:nvSpPr>
      <dsp:spPr>
        <a:xfrm>
          <a:off x="5005811" y="2011808"/>
          <a:ext cx="1827451" cy="88196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Models</a:t>
          </a:r>
        </a:p>
      </dsp:txBody>
      <dsp:txXfrm>
        <a:off x="5048873" y="2054870"/>
        <a:ext cx="1741327" cy="795840"/>
      </dsp:txXfrm>
    </dsp:sp>
    <dsp:sp modelId="{DF326227-3E0D-4EC7-886C-55D7C59FD524}">
      <dsp:nvSpPr>
        <dsp:cNvPr id="0" name=""/>
        <dsp:cNvSpPr/>
      </dsp:nvSpPr>
      <dsp:spPr>
        <a:xfrm>
          <a:off x="6549541" y="2095924"/>
          <a:ext cx="916409" cy="71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AE3F9-8E2D-43F4-AE4C-10D1896CD154}">
      <dsp:nvSpPr>
        <dsp:cNvPr id="0" name=""/>
        <dsp:cNvSpPr/>
      </dsp:nvSpPr>
      <dsp:spPr>
        <a:xfrm rot="5400000">
          <a:off x="6668703" y="3832255"/>
          <a:ext cx="748484" cy="852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7580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D81497-39AE-477C-81FC-FFD47CED8693}">
      <dsp:nvSpPr>
        <dsp:cNvPr id="0" name=""/>
        <dsp:cNvSpPr/>
      </dsp:nvSpPr>
      <dsp:spPr>
        <a:xfrm>
          <a:off x="6281191" y="3002545"/>
          <a:ext cx="1827451" cy="88196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Conclusion</a:t>
          </a:r>
        </a:p>
      </dsp:txBody>
      <dsp:txXfrm>
        <a:off x="6324253" y="3045607"/>
        <a:ext cx="1741327" cy="795840"/>
      </dsp:txXfrm>
    </dsp:sp>
    <dsp:sp modelId="{9FD23282-48AF-464F-B0ED-6DFB53E18869}">
      <dsp:nvSpPr>
        <dsp:cNvPr id="0" name=""/>
        <dsp:cNvSpPr/>
      </dsp:nvSpPr>
      <dsp:spPr>
        <a:xfrm>
          <a:off x="7730407" y="3086661"/>
          <a:ext cx="916409" cy="71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EB580-5258-4D6D-ACDB-9C4545B1956D}">
      <dsp:nvSpPr>
        <dsp:cNvPr id="0" name=""/>
        <dsp:cNvSpPr/>
      </dsp:nvSpPr>
      <dsp:spPr>
        <a:xfrm>
          <a:off x="7447756" y="3977239"/>
          <a:ext cx="1827451" cy="88196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147A89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Future Work</a:t>
          </a:r>
        </a:p>
      </dsp:txBody>
      <dsp:txXfrm>
        <a:off x="7490818" y="4020301"/>
        <a:ext cx="1741327" cy="795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242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266243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3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189391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04758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2022-01-20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26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4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07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189391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62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3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0A7DB94-A173-4A4A-8E61-9D23A5D3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46E1C37-02B1-40EC-BC5C-2071DF66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346" t="5282" r="12001" b="5282"/>
          <a:stretch/>
        </p:blipFill>
        <p:spPr>
          <a:xfrm>
            <a:off x="209660" y="0"/>
            <a:ext cx="10025203" cy="685800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098" y="2805138"/>
            <a:ext cx="3497262" cy="3150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Artworks Generation and Prediction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7770" y="4737100"/>
            <a:ext cx="3497262" cy="180181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by:</a:t>
            </a:r>
          </a:p>
          <a:p>
            <a:pPr marL="114300" algn="l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   Rashid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Alsumaydi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114300" algn="l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   Abdulelah Aldossari</a:t>
            </a:r>
          </a:p>
          <a:p>
            <a:pPr marL="114300" algn="l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   Majed Alghamdi</a:t>
            </a:r>
          </a:p>
          <a:p>
            <a:pPr algn="l"/>
            <a:endParaRPr lang="ar-SA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8" name="Picture 4" descr="أكاديمية سدايا تعلن معسكر تدريب علوم البيانات 2021م - وظيفة دوت كوم - وظائف  اليوم">
            <a:extLst>
              <a:ext uri="{FF2B5EF4-FFF2-40B4-BE49-F238E27FC236}">
                <a16:creationId xmlns:a16="http://schemas.microsoft.com/office/drawing/2014/main" id="{EDF14CC8-A83F-487E-8B64-D385E8E3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92" y="-1"/>
            <a:ext cx="2130727" cy="19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PREDICTION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77EE4-F9D4-4E12-9B95-83E22385B71A}"/>
              </a:ext>
            </a:extLst>
          </p:cNvPr>
          <p:cNvSpPr txBox="1"/>
          <p:nvPr/>
        </p:nvSpPr>
        <p:spPr>
          <a:xfrm>
            <a:off x="145774" y="1745974"/>
            <a:ext cx="4532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Relationship between loss and number of epoch: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D9FDF-DF57-48EA-9919-7E2D2412C3CC}"/>
              </a:ext>
            </a:extLst>
          </p:cNvPr>
          <p:cNvSpPr txBox="1"/>
          <p:nvPr/>
        </p:nvSpPr>
        <p:spPr>
          <a:xfrm>
            <a:off x="6882019" y="1745974"/>
            <a:ext cx="5309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Relationship between accuracy and number of epoch: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58FECC-C315-4949-8367-69A5D0AE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9" y="3239053"/>
            <a:ext cx="5517476" cy="29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4FAD232-6997-4217-A1E2-E69B237A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206" y="3220278"/>
            <a:ext cx="5517476" cy="29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9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PREDICTION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AE370-E4BF-4C09-A970-55570F57F711}"/>
              </a:ext>
            </a:extLst>
          </p:cNvPr>
          <p:cNvSpPr txBox="1"/>
          <p:nvPr/>
        </p:nvSpPr>
        <p:spPr>
          <a:xfrm>
            <a:off x="225287" y="1848033"/>
            <a:ext cx="569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Sample to test the model: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D1E3863-E292-45DB-A19D-3C99A14D6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2371253"/>
            <a:ext cx="3141567" cy="43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CB947-9CB0-4301-B2AD-C82B49BF765D}"/>
              </a:ext>
            </a:extLst>
          </p:cNvPr>
          <p:cNvSpPr txBox="1"/>
          <p:nvPr/>
        </p:nvSpPr>
        <p:spPr>
          <a:xfrm>
            <a:off x="6639338" y="1848033"/>
            <a:ext cx="336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EA67C-8FF6-4238-AFDC-B585E620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8" y="2371253"/>
            <a:ext cx="51339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A39B1F5-9576-4D78-B2BE-0BA2AD672313}"/>
              </a:ext>
            </a:extLst>
          </p:cNvPr>
          <p:cNvSpPr txBox="1"/>
          <p:nvPr/>
        </p:nvSpPr>
        <p:spPr>
          <a:xfrm>
            <a:off x="8927389" y="5447295"/>
            <a:ext cx="319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Jupyter notebook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C8A05-71A0-4120-8896-418342C049A7}"/>
              </a:ext>
            </a:extLst>
          </p:cNvPr>
          <p:cNvSpPr txBox="1"/>
          <p:nvPr/>
        </p:nvSpPr>
        <p:spPr>
          <a:xfrm>
            <a:off x="8856182" y="2285549"/>
            <a:ext cx="31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TensorFlow</a:t>
            </a:r>
          </a:p>
        </p:txBody>
      </p:sp>
      <p:pic>
        <p:nvPicPr>
          <p:cNvPr id="9218" name="Picture 2" descr="NumPy">
            <a:extLst>
              <a:ext uri="{FF2B5EF4-FFF2-40B4-BE49-F238E27FC236}">
                <a16:creationId xmlns:a16="http://schemas.microsoft.com/office/drawing/2014/main" id="{02FDD38C-B478-4425-B5E1-6395F39D4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00" y="1838125"/>
            <a:ext cx="1077605" cy="10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باندا (برمجية) - ويكيبيديا">
            <a:extLst>
              <a:ext uri="{FF2B5EF4-FFF2-40B4-BE49-F238E27FC236}">
                <a16:creationId xmlns:a16="http://schemas.microsoft.com/office/drawing/2014/main" id="{EFFCE808-CB85-4EEF-BB52-16BF824F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2" y="3392122"/>
            <a:ext cx="912719" cy="11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6FE40BA-3E9E-4786-951E-40AC1E0CE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23937" r="16037" b="42303"/>
          <a:stretch/>
        </p:blipFill>
        <p:spPr bwMode="auto">
          <a:xfrm>
            <a:off x="1012548" y="5039474"/>
            <a:ext cx="1045856" cy="9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5395AD-ABF9-4DD3-B649-2BA7CFBEFAE9}"/>
              </a:ext>
            </a:extLst>
          </p:cNvPr>
          <p:cNvSpPr txBox="1"/>
          <p:nvPr/>
        </p:nvSpPr>
        <p:spPr>
          <a:xfrm>
            <a:off x="2199634" y="2115317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8056D-6DD0-4112-8077-6D4E8ECA55CA}"/>
              </a:ext>
            </a:extLst>
          </p:cNvPr>
          <p:cNvSpPr txBox="1"/>
          <p:nvPr/>
        </p:nvSpPr>
        <p:spPr>
          <a:xfrm>
            <a:off x="2199634" y="5447295"/>
            <a:ext cx="362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Computer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37066-799E-4EC1-9484-22E7C1E0838A}"/>
              </a:ext>
            </a:extLst>
          </p:cNvPr>
          <p:cNvSpPr txBox="1"/>
          <p:nvPr/>
        </p:nvSpPr>
        <p:spPr>
          <a:xfrm>
            <a:off x="2199634" y="3769203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E4E314-E5FE-4134-A264-4C858A75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40" y="1945085"/>
            <a:ext cx="1036621" cy="8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7586604E-EA40-4183-87BF-D244EC91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6" y="5146435"/>
            <a:ext cx="1045855" cy="12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03A6CE-5276-4142-BD75-304D3DBE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7675135" y="3628056"/>
            <a:ext cx="1077606" cy="69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DD7A00-13E4-4729-8B34-AF6978D5577A}"/>
              </a:ext>
            </a:extLst>
          </p:cNvPr>
          <p:cNvSpPr txBox="1"/>
          <p:nvPr/>
        </p:nvSpPr>
        <p:spPr>
          <a:xfrm>
            <a:off x="843660" y="264474"/>
            <a:ext cx="218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TOOLS</a:t>
            </a:r>
            <a:endParaRPr lang="ko-KR" altLang="en-US" sz="5400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2885A-70D1-4DFD-B0D4-471477F1DC19}"/>
              </a:ext>
            </a:extLst>
          </p:cNvPr>
          <p:cNvSpPr txBox="1"/>
          <p:nvPr/>
        </p:nvSpPr>
        <p:spPr>
          <a:xfrm>
            <a:off x="8856182" y="3769203"/>
            <a:ext cx="31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9772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D4CA3-975C-4AB2-BC23-424100B97A04}"/>
              </a:ext>
            </a:extLst>
          </p:cNvPr>
          <p:cNvSpPr/>
          <p:nvPr/>
        </p:nvSpPr>
        <p:spPr>
          <a:xfrm>
            <a:off x="4748463" y="-1"/>
            <a:ext cx="7443537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45B1-9EA8-4DA7-9ECE-4C85CBDC8449}"/>
              </a:ext>
            </a:extLst>
          </p:cNvPr>
          <p:cNvSpPr/>
          <p:nvPr/>
        </p:nvSpPr>
        <p:spPr>
          <a:xfrm>
            <a:off x="7379369" y="1275348"/>
            <a:ext cx="4812632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98BC10F1-9E98-453C-99F0-20C08ABB0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8" t="527" r="30280" b="-527"/>
          <a:stretch/>
        </p:blipFill>
        <p:spPr>
          <a:xfrm>
            <a:off x="7182678" y="0"/>
            <a:ext cx="5009322" cy="689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43868-EB0A-4137-96C1-33157187068B}"/>
              </a:ext>
            </a:extLst>
          </p:cNvPr>
          <p:cNvSpPr txBox="1"/>
          <p:nvPr/>
        </p:nvSpPr>
        <p:spPr>
          <a:xfrm>
            <a:off x="508797" y="93893"/>
            <a:ext cx="387069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99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CONCLUSION</a:t>
            </a:r>
            <a:endParaRPr lang="ko-KR" altLang="en-US" sz="4399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5BCA2-37B3-4E3E-B272-ECFC3E2A7A6B}"/>
              </a:ext>
            </a:extLst>
          </p:cNvPr>
          <p:cNvSpPr txBox="1"/>
          <p:nvPr/>
        </p:nvSpPr>
        <p:spPr>
          <a:xfrm>
            <a:off x="278296" y="1275348"/>
            <a:ext cx="6626087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Clr>
                <a:srgbClr val="04758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In Artworks Generation, the more powerful GPU, the better and clearer generated artworks</a:t>
            </a:r>
          </a:p>
          <a:p>
            <a:pPr marL="457200" indent="-457200">
              <a:buClr>
                <a:srgbClr val="047580"/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Clr>
                <a:srgbClr val="047580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In Artworks Prediction, Relationship between accuracy and number of epochs is direct, but inverse between loss and number of epochs</a:t>
            </a:r>
          </a:p>
        </p:txBody>
      </p:sp>
    </p:spTree>
    <p:extLst>
      <p:ext uri="{BB962C8B-B14F-4D97-AF65-F5344CB8AC3E}">
        <p14:creationId xmlns:p14="http://schemas.microsoft.com/office/powerpoint/2010/main" val="99418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D4CA3-975C-4AB2-BC23-424100B97A04}"/>
              </a:ext>
            </a:extLst>
          </p:cNvPr>
          <p:cNvSpPr/>
          <p:nvPr/>
        </p:nvSpPr>
        <p:spPr>
          <a:xfrm>
            <a:off x="4748463" y="-1"/>
            <a:ext cx="7443537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45B1-9EA8-4DA7-9ECE-4C85CBDC8449}"/>
              </a:ext>
            </a:extLst>
          </p:cNvPr>
          <p:cNvSpPr/>
          <p:nvPr/>
        </p:nvSpPr>
        <p:spPr>
          <a:xfrm>
            <a:off x="0" y="1275348"/>
            <a:ext cx="12192001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2A2AD-BB6E-469E-A752-8BD261EF0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5"/>
          <a:stretch/>
        </p:blipFill>
        <p:spPr>
          <a:xfrm>
            <a:off x="4884821" y="5531895"/>
            <a:ext cx="7307179" cy="1343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4A82B-1B36-4C6C-8C10-7ECD397CC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8" r="1393"/>
          <a:stretch/>
        </p:blipFill>
        <p:spPr>
          <a:xfrm>
            <a:off x="0" y="1"/>
            <a:ext cx="5950424" cy="6874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6C40B-DC49-4EC9-8040-5D0CFAA754FD}"/>
              </a:ext>
            </a:extLst>
          </p:cNvPr>
          <p:cNvSpPr txBox="1"/>
          <p:nvPr/>
        </p:nvSpPr>
        <p:spPr>
          <a:xfrm>
            <a:off x="5950424" y="16388"/>
            <a:ext cx="387069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99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FUTURE WORK</a:t>
            </a:r>
            <a:endParaRPr lang="ko-KR" altLang="en-US" sz="4399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053EE-1997-417A-8AD7-69761E22EB36}"/>
              </a:ext>
            </a:extLst>
          </p:cNvPr>
          <p:cNvSpPr txBox="1"/>
          <p:nvPr/>
        </p:nvSpPr>
        <p:spPr>
          <a:xfrm>
            <a:off x="5950424" y="1204481"/>
            <a:ext cx="6241576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r>
              <a:rPr lang="en-US" sz="2600" dirty="0"/>
              <a:t> Increase the number of epochs to give us better results</a:t>
            </a:r>
          </a:p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endParaRPr lang="en-US" sz="2600" dirty="0"/>
          </a:p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r>
              <a:rPr lang="en-US" sz="2600" dirty="0"/>
              <a:t> Working with more powerful GPU</a:t>
            </a:r>
          </a:p>
          <a:p>
            <a:pPr>
              <a:buClr>
                <a:srgbClr val="047580"/>
              </a:buClr>
            </a:pPr>
            <a:endParaRPr lang="en-US" sz="2600" dirty="0"/>
          </a:p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r>
              <a:rPr lang="en-US" sz="2600" dirty="0"/>
              <a:t> Create a website that can generate artworks from the selected artists, also can predict the artist who made the uploaded artwork</a:t>
            </a:r>
          </a:p>
        </p:txBody>
      </p:sp>
    </p:spTree>
    <p:extLst>
      <p:ext uri="{BB962C8B-B14F-4D97-AF65-F5344CB8AC3E}">
        <p14:creationId xmlns:p14="http://schemas.microsoft.com/office/powerpoint/2010/main" val="72003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92">
            <a:extLst>
              <a:ext uri="{FF2B5EF4-FFF2-40B4-BE49-F238E27FC236}">
                <a16:creationId xmlns:a16="http://schemas.microsoft.com/office/drawing/2014/main" id="{EA502B8A-ACE1-46A1-A68F-CBD47325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8000"/>
          <a:stretch/>
        </p:blipFill>
        <p:spPr>
          <a:xfrm>
            <a:off x="-1154" y="-16032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46" y="3076074"/>
            <a:ext cx="9144000" cy="2611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i="1" kern="120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08797" y="93893"/>
            <a:ext cx="387069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99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METHODOLOGY</a:t>
            </a:r>
            <a:endParaRPr lang="ko-KR" altLang="en-US" sz="4399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669C2CA-5E1D-481A-B1C9-DF7A4C689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287809"/>
              </p:ext>
            </p:extLst>
          </p:nvPr>
        </p:nvGraphicFramePr>
        <p:xfrm>
          <a:off x="-1299413" y="976209"/>
          <a:ext cx="11839075" cy="490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D4CA3-975C-4AB2-BC23-424100B97A04}"/>
              </a:ext>
            </a:extLst>
          </p:cNvPr>
          <p:cNvSpPr/>
          <p:nvPr/>
        </p:nvSpPr>
        <p:spPr>
          <a:xfrm>
            <a:off x="4748463" y="-1"/>
            <a:ext cx="7443537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45B1-9EA8-4DA7-9ECE-4C85CBDC8449}"/>
              </a:ext>
            </a:extLst>
          </p:cNvPr>
          <p:cNvSpPr/>
          <p:nvPr/>
        </p:nvSpPr>
        <p:spPr>
          <a:xfrm>
            <a:off x="7379369" y="1275348"/>
            <a:ext cx="4812632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6" name="Picture Placeholder 10" descr="A painting of a person&#10;&#10;Description automatically generated">
            <a:extLst>
              <a:ext uri="{FF2B5EF4-FFF2-40B4-BE49-F238E27FC236}">
                <a16:creationId xmlns:a16="http://schemas.microsoft.com/office/drawing/2014/main" id="{98BC10F1-9E98-453C-99F0-20C08ABB0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2" t="-5" r="372" b="-2"/>
          <a:stretch/>
        </p:blipFill>
        <p:spPr>
          <a:xfrm>
            <a:off x="7636042" y="0"/>
            <a:ext cx="4555958" cy="689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43868-EB0A-4137-96C1-33157187068B}"/>
              </a:ext>
            </a:extLst>
          </p:cNvPr>
          <p:cNvSpPr txBox="1"/>
          <p:nvPr/>
        </p:nvSpPr>
        <p:spPr>
          <a:xfrm>
            <a:off x="508797" y="93893"/>
            <a:ext cx="387069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99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INTRODUCTION</a:t>
            </a:r>
            <a:endParaRPr lang="ko-KR" altLang="en-US" sz="4399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5BCA2-37B3-4E3E-B272-ECFC3E2A7A6B}"/>
              </a:ext>
            </a:extLst>
          </p:cNvPr>
          <p:cNvSpPr txBox="1"/>
          <p:nvPr/>
        </p:nvSpPr>
        <p:spPr>
          <a:xfrm>
            <a:off x="228063" y="1659285"/>
            <a:ext cx="7151306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Clr>
                <a:srgbClr val="047580"/>
              </a:buClr>
              <a:buFont typeface="Courier New" panose="02070309020205020404" pitchFamily="49" charset="0"/>
              <a:buChar char="o"/>
            </a:pPr>
            <a:r>
              <a:rPr lang="en-US" sz="2800" dirty="0"/>
              <a:t>We'll build two deep learning algorithms on a dataset of artworks for the most famous artists, which are CNN and GANs. </a:t>
            </a:r>
          </a:p>
          <a:p>
            <a:pPr marL="457200" indent="-457200">
              <a:buClr>
                <a:srgbClr val="047580"/>
              </a:buClr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Clr>
                <a:srgbClr val="047580"/>
              </a:buClr>
              <a:buFont typeface="Courier New" panose="02070309020205020404" pitchFamily="49" charset="0"/>
              <a:buChar char="o"/>
            </a:pPr>
            <a:r>
              <a:rPr lang="en-US" sz="2800" dirty="0"/>
              <a:t>The goal is to generate new artworks. Also, predict the artwork belongs to which artist.</a:t>
            </a:r>
          </a:p>
        </p:txBody>
      </p:sp>
    </p:spTree>
    <p:extLst>
      <p:ext uri="{BB962C8B-B14F-4D97-AF65-F5344CB8AC3E}">
        <p14:creationId xmlns:p14="http://schemas.microsoft.com/office/powerpoint/2010/main" val="28366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D4CA3-975C-4AB2-BC23-424100B97A04}"/>
              </a:ext>
            </a:extLst>
          </p:cNvPr>
          <p:cNvSpPr/>
          <p:nvPr/>
        </p:nvSpPr>
        <p:spPr>
          <a:xfrm>
            <a:off x="4748463" y="-1"/>
            <a:ext cx="7443537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45B1-9EA8-4DA7-9ECE-4C85CBDC8449}"/>
              </a:ext>
            </a:extLst>
          </p:cNvPr>
          <p:cNvSpPr/>
          <p:nvPr/>
        </p:nvSpPr>
        <p:spPr>
          <a:xfrm>
            <a:off x="0" y="1275348"/>
            <a:ext cx="12192001" cy="55826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2A2AD-BB6E-469E-A752-8BD261EF0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5"/>
          <a:stretch/>
        </p:blipFill>
        <p:spPr>
          <a:xfrm>
            <a:off x="4884821" y="5531895"/>
            <a:ext cx="7307179" cy="1343025"/>
          </a:xfrm>
          <a:prstGeom prst="rect">
            <a:avLst/>
          </a:prstGeom>
        </p:spPr>
      </p:pic>
      <p:pic>
        <p:nvPicPr>
          <p:cNvPr id="10" name="Picture 9" descr="A picture containing wearing, primate, hat, staring&#10;&#10;Description automatically generated">
            <a:extLst>
              <a:ext uri="{FF2B5EF4-FFF2-40B4-BE49-F238E27FC236}">
                <a16:creationId xmlns:a16="http://schemas.microsoft.com/office/drawing/2014/main" id="{3AC4A82B-1B36-4C6C-8C10-7ECD397CC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8" t="246" r="5668" b="-246"/>
          <a:stretch/>
        </p:blipFill>
        <p:spPr>
          <a:xfrm>
            <a:off x="-1" y="1"/>
            <a:ext cx="4884821" cy="6874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6C40B-DC49-4EC9-8040-5D0CFAA754FD}"/>
              </a:ext>
            </a:extLst>
          </p:cNvPr>
          <p:cNvSpPr txBox="1"/>
          <p:nvPr/>
        </p:nvSpPr>
        <p:spPr>
          <a:xfrm>
            <a:off x="4948986" y="23026"/>
            <a:ext cx="3870697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99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ABOUT DATASET</a:t>
            </a:r>
            <a:endParaRPr lang="ko-KR" altLang="en-US" sz="4399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053EE-1997-417A-8AD7-69761E22EB36}"/>
              </a:ext>
            </a:extLst>
          </p:cNvPr>
          <p:cNvSpPr txBox="1"/>
          <p:nvPr/>
        </p:nvSpPr>
        <p:spPr>
          <a:xfrm>
            <a:off x="4924923" y="1204481"/>
            <a:ext cx="7267077" cy="28777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r>
              <a:rPr lang="en-US" sz="3300" dirty="0"/>
              <a:t> The dataset is called Best Artworks of All Time</a:t>
            </a:r>
          </a:p>
          <a:p>
            <a:endParaRPr lang="en-US" sz="1000" dirty="0"/>
          </a:p>
          <a:p>
            <a:pPr marL="342900" indent="-342900">
              <a:buClr>
                <a:srgbClr val="047580"/>
              </a:buClr>
              <a:buFont typeface="Wingdings" panose="05000000000000000000" pitchFamily="2" charset="2"/>
              <a:buChar char="v"/>
            </a:pPr>
            <a:r>
              <a:rPr lang="en-US" sz="3300" dirty="0"/>
              <a:t> It contains a collection of paintings of the 50 most influential artists of all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4ECE2-EA4A-4642-A091-7BA93D29B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/>
          <a:stretch/>
        </p:blipFill>
        <p:spPr bwMode="auto">
          <a:xfrm>
            <a:off x="5654315" y="4226592"/>
            <a:ext cx="5768189" cy="126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7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5317" t="545" r="-233" b="-237"/>
          <a:stretch/>
        </p:blipFill>
        <p:spPr>
          <a:xfrm>
            <a:off x="0" y="0"/>
            <a:ext cx="5855368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3E289-4439-4D5E-961C-24FBB01E0423}"/>
              </a:ext>
            </a:extLst>
          </p:cNvPr>
          <p:cNvSpPr txBox="1"/>
          <p:nvPr/>
        </p:nvSpPr>
        <p:spPr>
          <a:xfrm>
            <a:off x="6336634" y="0"/>
            <a:ext cx="387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47580"/>
                </a:solidFill>
                <a:latin typeface="+mj-lt"/>
                <a:ea typeface="맑은 고딕" panose="020B0503020000020004" pitchFamily="50" charset="-127"/>
              </a:rPr>
              <a:t>MODELS</a:t>
            </a:r>
            <a:endParaRPr lang="ko-KR" altLang="en-US" sz="4800" b="1" dirty="0">
              <a:solidFill>
                <a:srgbClr val="04758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CEF6B-5378-45C6-BA0C-6196A1DECAFC}"/>
              </a:ext>
            </a:extLst>
          </p:cNvPr>
          <p:cNvSpPr txBox="1"/>
          <p:nvPr/>
        </p:nvSpPr>
        <p:spPr>
          <a:xfrm>
            <a:off x="5454317" y="2127938"/>
            <a:ext cx="7026442" cy="30162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Clr>
                <a:srgbClr val="047580"/>
              </a:buClr>
            </a:pPr>
            <a:r>
              <a:rPr lang="en-US" sz="4000" dirty="0"/>
              <a:t>We'll divide the project into two sections, which are:</a:t>
            </a:r>
          </a:p>
          <a:p>
            <a:pPr>
              <a:buClr>
                <a:srgbClr val="047580"/>
              </a:buClr>
            </a:pPr>
            <a:endParaRPr lang="en-US" sz="1000" dirty="0"/>
          </a:p>
          <a:p>
            <a:pPr marL="571500" indent="-571500">
              <a:buClr>
                <a:srgbClr val="047580"/>
              </a:buClr>
              <a:buFont typeface="Wingdings" panose="05000000000000000000" pitchFamily="2" charset="2"/>
              <a:buChar char="§"/>
            </a:pPr>
            <a:r>
              <a:rPr lang="en-US" sz="4000" dirty="0"/>
              <a:t>Artworks Generation</a:t>
            </a:r>
          </a:p>
          <a:p>
            <a:pPr>
              <a:buClr>
                <a:srgbClr val="047580"/>
              </a:buClr>
            </a:pPr>
            <a:endParaRPr lang="en-US" sz="2000" dirty="0"/>
          </a:p>
          <a:p>
            <a:pPr marL="571500" indent="-571500">
              <a:buClr>
                <a:srgbClr val="047580"/>
              </a:buClr>
              <a:buFont typeface="Wingdings" panose="05000000000000000000" pitchFamily="2" charset="2"/>
              <a:buChar char="§"/>
            </a:pPr>
            <a:r>
              <a:rPr lang="en-US" sz="4000" dirty="0"/>
              <a:t>Artworks Prediction</a:t>
            </a:r>
          </a:p>
        </p:txBody>
      </p:sp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GENERATION</a:t>
            </a:r>
            <a:endParaRPr lang="ko-KR" altLang="en-US" sz="5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14E09C9-C366-47C0-B366-4D9D554C9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58188"/>
              </p:ext>
            </p:extLst>
          </p:nvPr>
        </p:nvGraphicFramePr>
        <p:xfrm>
          <a:off x="803966" y="3405696"/>
          <a:ext cx="4973982" cy="10464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21635">
                  <a:extLst>
                    <a:ext uri="{9D8B030D-6E8A-4147-A177-3AD203B41FA5}">
                      <a16:colId xmlns:a16="http://schemas.microsoft.com/office/drawing/2014/main" val="1650966956"/>
                    </a:ext>
                  </a:extLst>
                </a:gridCol>
                <a:gridCol w="673075">
                  <a:extLst>
                    <a:ext uri="{9D8B030D-6E8A-4147-A177-3AD203B41FA5}">
                      <a16:colId xmlns:a16="http://schemas.microsoft.com/office/drawing/2014/main" val="3708989314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2286390236"/>
                    </a:ext>
                  </a:extLst>
                </a:gridCol>
                <a:gridCol w="1130203">
                  <a:extLst>
                    <a:ext uri="{9D8B030D-6E8A-4147-A177-3AD203B41FA5}">
                      <a16:colId xmlns:a16="http://schemas.microsoft.com/office/drawing/2014/main" val="1150212271"/>
                    </a:ext>
                  </a:extLst>
                </a:gridCol>
                <a:gridCol w="1262391">
                  <a:extLst>
                    <a:ext uri="{9D8B030D-6E8A-4147-A177-3AD203B41FA5}">
                      <a16:colId xmlns:a16="http://schemas.microsoft.com/office/drawing/2014/main" val="1472646170"/>
                    </a:ext>
                  </a:extLst>
                </a:gridCol>
              </a:tblGrid>
              <a:tr h="274762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padding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stride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a</a:t>
                      </a:r>
                      <a:r>
                        <a:rPr lang="en-US" sz="1400" b="1" dirty="0"/>
                        <a:t>ctivation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kernel_size</a:t>
                      </a:r>
                      <a:r>
                        <a:rPr lang="en-US" sz="1400" dirty="0"/>
                        <a:t> 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Network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77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leaky_relu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4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Discriminator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6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tanh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4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Generator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941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CC1C68-622B-4EDF-8B99-5D645F1ECE3D}"/>
              </a:ext>
            </a:extLst>
          </p:cNvPr>
          <p:cNvSpPr txBox="1"/>
          <p:nvPr/>
        </p:nvSpPr>
        <p:spPr>
          <a:xfrm>
            <a:off x="803966" y="1374961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 Loader: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0D9F78-584B-4059-9E8F-27332174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62920"/>
              </p:ext>
            </p:extLst>
          </p:nvPr>
        </p:nvGraphicFramePr>
        <p:xfrm>
          <a:off x="803966" y="1898181"/>
          <a:ext cx="2283791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020418">
                  <a:extLst>
                    <a:ext uri="{9D8B030D-6E8A-4147-A177-3AD203B41FA5}">
                      <a16:colId xmlns:a16="http://schemas.microsoft.com/office/drawing/2014/main" val="2699677702"/>
                    </a:ext>
                  </a:extLst>
                </a:gridCol>
                <a:gridCol w="1263373">
                  <a:extLst>
                    <a:ext uri="{9D8B030D-6E8A-4147-A177-3AD203B41FA5}">
                      <a16:colId xmlns:a16="http://schemas.microsoft.com/office/drawing/2014/main" val="2103519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img_size</a:t>
                      </a:r>
                      <a:r>
                        <a:rPr lang="en-US" sz="1400" dirty="0"/>
                        <a:t> 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batch_size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4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32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48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850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3614A0-C003-4600-9964-56A78E94C604}"/>
              </a:ext>
            </a:extLst>
          </p:cNvPr>
          <p:cNvSpPr txBox="1"/>
          <p:nvPr/>
        </p:nvSpPr>
        <p:spPr>
          <a:xfrm>
            <a:off x="803966" y="2881702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51ED7-0067-4059-8DD3-351066F70C90}"/>
              </a:ext>
            </a:extLst>
          </p:cNvPr>
          <p:cNvSpPr txBox="1"/>
          <p:nvPr/>
        </p:nvSpPr>
        <p:spPr>
          <a:xfrm>
            <a:off x="803966" y="4795988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Build network: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0F7B53C2-8478-4AE1-8101-B9DABD5F8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22969"/>
              </p:ext>
            </p:extLst>
          </p:nvPr>
        </p:nvGraphicFramePr>
        <p:xfrm>
          <a:off x="803966" y="5300253"/>
          <a:ext cx="3445678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54157">
                  <a:extLst>
                    <a:ext uri="{9D8B030D-6E8A-4147-A177-3AD203B41FA5}">
                      <a16:colId xmlns:a16="http://schemas.microsoft.com/office/drawing/2014/main" val="2699677702"/>
                    </a:ext>
                  </a:extLst>
                </a:gridCol>
                <a:gridCol w="1205948">
                  <a:extLst>
                    <a:ext uri="{9D8B030D-6E8A-4147-A177-3AD203B41FA5}">
                      <a16:colId xmlns:a16="http://schemas.microsoft.com/office/drawing/2014/main" val="496290059"/>
                    </a:ext>
                  </a:extLst>
                </a:gridCol>
                <a:gridCol w="1285573">
                  <a:extLst>
                    <a:ext uri="{9D8B030D-6E8A-4147-A177-3AD203B41FA5}">
                      <a16:colId xmlns:a16="http://schemas.microsoft.com/office/drawing/2014/main" val="2103519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z_size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g_conv_dim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d_conv_dim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4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100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128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128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8501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E3B24D7-B56E-4A59-B460-61D68A3089DE}"/>
              </a:ext>
            </a:extLst>
          </p:cNvPr>
          <p:cNvSpPr txBox="1"/>
          <p:nvPr/>
        </p:nvSpPr>
        <p:spPr>
          <a:xfrm>
            <a:off x="7230932" y="2885256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Optimizers: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36EFCD29-D779-48C1-886C-597DFBB2C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4382"/>
              </p:ext>
            </p:extLst>
          </p:nvPr>
        </p:nvGraphicFramePr>
        <p:xfrm>
          <a:off x="7230932" y="3405583"/>
          <a:ext cx="3331051" cy="11074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75861">
                  <a:extLst>
                    <a:ext uri="{9D8B030D-6E8A-4147-A177-3AD203B41FA5}">
                      <a16:colId xmlns:a16="http://schemas.microsoft.com/office/drawing/2014/main" val="3708989314"/>
                    </a:ext>
                  </a:extLst>
                </a:gridCol>
                <a:gridCol w="781879">
                  <a:extLst>
                    <a:ext uri="{9D8B030D-6E8A-4147-A177-3AD203B41FA5}">
                      <a16:colId xmlns:a16="http://schemas.microsoft.com/office/drawing/2014/main" val="2286390236"/>
                    </a:ext>
                  </a:extLst>
                </a:gridCol>
                <a:gridCol w="768625">
                  <a:extLst>
                    <a:ext uri="{9D8B030D-6E8A-4147-A177-3AD203B41FA5}">
                      <a16:colId xmlns:a16="http://schemas.microsoft.com/office/drawing/2014/main" val="1150212271"/>
                    </a:ext>
                  </a:extLst>
                </a:gridCol>
                <a:gridCol w="1104686">
                  <a:extLst>
                    <a:ext uri="{9D8B030D-6E8A-4147-A177-3AD203B41FA5}">
                      <a16:colId xmlns:a16="http://schemas.microsoft.com/office/drawing/2014/main" val="1472646170"/>
                    </a:ext>
                  </a:extLst>
                </a:gridCol>
              </a:tblGrid>
              <a:tr h="274762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r>
                        <a:rPr lang="en-US" sz="1400" dirty="0"/>
                        <a:t>1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lr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Optimizer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77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0.999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0.0001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d_optimizer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6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0.999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0.3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0.0001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g_optimizer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94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88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GENERATION</a:t>
            </a:r>
            <a:endParaRPr lang="ko-KR" alt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51ED7-0067-4059-8DD3-351066F70C90}"/>
              </a:ext>
            </a:extLst>
          </p:cNvPr>
          <p:cNvSpPr txBox="1"/>
          <p:nvPr/>
        </p:nvSpPr>
        <p:spPr>
          <a:xfrm>
            <a:off x="609600" y="1456440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n_epochs</a:t>
            </a:r>
            <a:r>
              <a:rPr lang="en-US" sz="2800" dirty="0"/>
              <a:t> =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77EE4-F9D4-4E12-9B95-83E22385B71A}"/>
              </a:ext>
            </a:extLst>
          </p:cNvPr>
          <p:cNvSpPr txBox="1"/>
          <p:nvPr/>
        </p:nvSpPr>
        <p:spPr>
          <a:xfrm>
            <a:off x="609600" y="3429000"/>
            <a:ext cx="255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loss: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12E728-DAF1-4EA6-807B-22504C81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09" y="2900235"/>
            <a:ext cx="5309981" cy="37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8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GENERATION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77EE4-F9D4-4E12-9B95-83E22385B71A}"/>
              </a:ext>
            </a:extLst>
          </p:cNvPr>
          <p:cNvSpPr txBox="1"/>
          <p:nvPr/>
        </p:nvSpPr>
        <p:spPr>
          <a:xfrm>
            <a:off x="609600" y="190500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Generate samples: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1FF474-DDB7-418E-9D64-75D037B9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11" y="3345261"/>
            <a:ext cx="10349378" cy="284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8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ARTWORKS PREDICTION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614A0-C003-4600-9964-56A78E94C604}"/>
              </a:ext>
            </a:extLst>
          </p:cNvPr>
          <p:cNvSpPr txBox="1"/>
          <p:nvPr/>
        </p:nvSpPr>
        <p:spPr>
          <a:xfrm>
            <a:off x="790713" y="1675754"/>
            <a:ext cx="411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Parameters: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6EFBD06C-80E7-4ABD-AA69-0094F97D2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77922"/>
              </p:ext>
            </p:extLst>
          </p:nvPr>
        </p:nvGraphicFramePr>
        <p:xfrm>
          <a:off x="883478" y="2384775"/>
          <a:ext cx="9559235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86609">
                  <a:extLst>
                    <a:ext uri="{9D8B030D-6E8A-4147-A177-3AD203B41FA5}">
                      <a16:colId xmlns:a16="http://schemas.microsoft.com/office/drawing/2014/main" val="1177384631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1310617115"/>
                    </a:ext>
                  </a:extLst>
                </a:gridCol>
                <a:gridCol w="1179444">
                  <a:extLst>
                    <a:ext uri="{9D8B030D-6E8A-4147-A177-3AD203B41FA5}">
                      <a16:colId xmlns:a16="http://schemas.microsoft.com/office/drawing/2014/main" val="2440157790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520557047"/>
                    </a:ext>
                  </a:extLst>
                </a:gridCol>
                <a:gridCol w="715617">
                  <a:extLst>
                    <a:ext uri="{9D8B030D-6E8A-4147-A177-3AD203B41FA5}">
                      <a16:colId xmlns:a16="http://schemas.microsoft.com/office/drawing/2014/main" val="2375810497"/>
                    </a:ext>
                  </a:extLst>
                </a:gridCol>
                <a:gridCol w="1007165">
                  <a:extLst>
                    <a:ext uri="{9D8B030D-6E8A-4147-A177-3AD203B41FA5}">
                      <a16:colId xmlns:a16="http://schemas.microsoft.com/office/drawing/2014/main" val="2699677702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496290059"/>
                    </a:ext>
                  </a:extLst>
                </a:gridCol>
                <a:gridCol w="1144105">
                  <a:extLst>
                    <a:ext uri="{9D8B030D-6E8A-4147-A177-3AD203B41FA5}">
                      <a16:colId xmlns:a16="http://schemas.microsoft.com/office/drawing/2014/main" val="2103519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loss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optimizer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Output units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activation</a:t>
                      </a:r>
                      <a:endParaRPr lang="ar-SA" sz="1400" b="1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strides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pool_size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kernel_size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input_shape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4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categorical_crossentropy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adam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10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softmax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3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64, 64, 3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8501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D78D79F-AB2D-4E6E-93C7-6EB2D2A63304}"/>
              </a:ext>
            </a:extLst>
          </p:cNvPr>
          <p:cNvSpPr txBox="1"/>
          <p:nvPr/>
        </p:nvSpPr>
        <p:spPr>
          <a:xfrm>
            <a:off x="790713" y="4135807"/>
            <a:ext cx="411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Evaluation: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E6D65F-EE87-4572-9019-A317014DE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96348"/>
              </p:ext>
            </p:extLst>
          </p:nvPr>
        </p:nvGraphicFramePr>
        <p:xfrm>
          <a:off x="883478" y="4839768"/>
          <a:ext cx="5782365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431234">
                  <a:extLst>
                    <a:ext uri="{9D8B030D-6E8A-4147-A177-3AD203B41FA5}">
                      <a16:colId xmlns:a16="http://schemas.microsoft.com/office/drawing/2014/main" val="117738463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375810497"/>
                    </a:ext>
                  </a:extLst>
                </a:gridCol>
                <a:gridCol w="1126435">
                  <a:extLst>
                    <a:ext uri="{9D8B030D-6E8A-4147-A177-3AD203B41FA5}">
                      <a16:colId xmlns:a16="http://schemas.microsoft.com/office/drawing/2014/main" val="2699677702"/>
                    </a:ext>
                  </a:extLst>
                </a:gridCol>
                <a:gridCol w="967408">
                  <a:extLst>
                    <a:ext uri="{9D8B030D-6E8A-4147-A177-3AD203B41FA5}">
                      <a16:colId xmlns:a16="http://schemas.microsoft.com/office/drawing/2014/main" val="496290059"/>
                    </a:ext>
                  </a:extLst>
                </a:gridCol>
                <a:gridCol w="1144105">
                  <a:extLst>
                    <a:ext uri="{9D8B030D-6E8A-4147-A177-3AD203B41FA5}">
                      <a16:colId xmlns:a16="http://schemas.microsoft.com/office/drawing/2014/main" val="2103519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val_acc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val_loss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loss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epochs</a:t>
                      </a:r>
                      <a:endParaRPr lang="ar-SA" sz="1400" dirty="0"/>
                    </a:p>
                  </a:txBody>
                  <a:tcPr>
                    <a:solidFill>
                      <a:srgbClr val="047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4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0.8125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0.7344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0.8341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0.5038</a:t>
                      </a:r>
                      <a:endParaRPr lang="ar-S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75</a:t>
                      </a:r>
                      <a:endParaRPr lang="ar-S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85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20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1238</TotalTime>
  <Words>378</Words>
  <Application>Microsoft Office PowerPoint</Application>
  <PresentationFormat>Widescreen</PresentationFormat>
  <Paragraphs>128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Franklin Gothic Demi Cond</vt:lpstr>
      <vt:lpstr>Noto Sans</vt:lpstr>
      <vt:lpstr>Segoe UI Light</vt:lpstr>
      <vt:lpstr>Univers Light</vt:lpstr>
      <vt:lpstr>Wingdings</vt:lpstr>
      <vt:lpstr>Office Theme</vt:lpstr>
      <vt:lpstr>Artworks Generation and Prediction</vt:lpstr>
      <vt:lpstr>PowerPoint Presentation</vt:lpstr>
      <vt:lpstr>PowerPoint Presentation</vt:lpstr>
      <vt:lpstr>PowerPoint Presentation</vt:lpstr>
      <vt:lpstr>PowerPoint Presentation</vt:lpstr>
      <vt:lpstr>ARTWORKS GENERATION</vt:lpstr>
      <vt:lpstr>ARTWORKS GENERATION</vt:lpstr>
      <vt:lpstr>ARTWORKS GENERATION</vt:lpstr>
      <vt:lpstr>ARTWORKS PREDICTION</vt:lpstr>
      <vt:lpstr>ARTWORKS PREDICTION</vt:lpstr>
      <vt:lpstr>ARTWORKS PREDICTION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عبدالاله الدوسري</dc:creator>
  <cp:lastModifiedBy>عبدالاله الدوسري</cp:lastModifiedBy>
  <cp:revision>61</cp:revision>
  <dcterms:created xsi:type="dcterms:W3CDTF">2022-01-18T11:24:11Z</dcterms:created>
  <dcterms:modified xsi:type="dcterms:W3CDTF">2022-01-20T09:00:03Z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